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4"/>
  </p:sldMasterIdLst>
  <p:notesMasterIdLst>
    <p:notesMasterId r:id="rId22"/>
  </p:notesMasterIdLst>
  <p:sldIdLst>
    <p:sldId id="846" r:id="rId5"/>
    <p:sldId id="359" r:id="rId6"/>
    <p:sldId id="380" r:id="rId7"/>
    <p:sldId id="381" r:id="rId8"/>
    <p:sldId id="391" r:id="rId9"/>
    <p:sldId id="393" r:id="rId10"/>
    <p:sldId id="355" r:id="rId11"/>
    <p:sldId id="394" r:id="rId12"/>
    <p:sldId id="353" r:id="rId13"/>
    <p:sldId id="392" r:id="rId14"/>
    <p:sldId id="847" r:id="rId15"/>
    <p:sldId id="844" r:id="rId16"/>
    <p:sldId id="848" r:id="rId17"/>
    <p:sldId id="849" r:id="rId18"/>
    <p:sldId id="850" r:id="rId19"/>
    <p:sldId id="851" r:id="rId20"/>
    <p:sldId id="303" r:id="rId21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99F0FD2-7255-4BEE-B53E-CECD6648CB84}">
          <p14:sldIdLst>
            <p14:sldId id="846"/>
            <p14:sldId id="359"/>
            <p14:sldId id="380"/>
            <p14:sldId id="381"/>
            <p14:sldId id="391"/>
            <p14:sldId id="393"/>
            <p14:sldId id="355"/>
            <p14:sldId id="394"/>
            <p14:sldId id="353"/>
            <p14:sldId id="392"/>
            <p14:sldId id="847"/>
            <p14:sldId id="844"/>
            <p14:sldId id="848"/>
            <p14:sldId id="849"/>
            <p14:sldId id="850"/>
            <p14:sldId id="851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968"/>
    <a:srgbClr val="F3F0E4"/>
    <a:srgbClr val="FE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354968"/>
                </a:solidFill>
                <a:latin typeface="+mn-lt"/>
                <a:ea typeface="+mn-ea"/>
                <a:cs typeface="+mn-cs"/>
              </a:defRPr>
            </a:pPr>
            <a:r>
              <a:rPr lang="en-BE" sz="1800" dirty="0">
                <a:solidFill>
                  <a:srgbClr val="354968"/>
                </a:solidFill>
              </a:rPr>
              <a:t>Average response time, days (as of November</a:t>
            </a:r>
            <a:r>
              <a:rPr lang="en-BE" sz="1800" baseline="0" dirty="0">
                <a:solidFill>
                  <a:srgbClr val="354968"/>
                </a:solidFill>
              </a:rPr>
              <a:t> 2023)</a:t>
            </a:r>
            <a:endParaRPr lang="en-GB" sz="1800" dirty="0">
              <a:solidFill>
                <a:srgbClr val="354968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354968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3.9229330708661414E-2"/>
          <c:y val="8.6752254505201576E-2"/>
          <c:w val="0.93577066929133856"/>
          <c:h val="0.74096032323316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Quartiles in chronological order, equal number of requests by issue date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18.3</c:v>
                </c:pt>
                <c:pt idx="1">
                  <c:v>14.6</c:v>
                </c:pt>
                <c:pt idx="2">
                  <c:v>14.5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D-4FE0-AED0-B25ED6FA98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1149984"/>
        <c:axId val="247160224"/>
      </c:barChart>
      <c:catAx>
        <c:axId val="17611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5496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47160224"/>
        <c:crosses val="autoZero"/>
        <c:auto val="1"/>
        <c:lblAlgn val="ctr"/>
        <c:lblOffset val="100"/>
        <c:noMultiLvlLbl val="0"/>
      </c:catAx>
      <c:valAx>
        <c:axId val="24716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5496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6114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54968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5594C-77FE-4577-A30F-848150897685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CC020-8247-427E-8457-3EC82EA20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61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068E6-72F1-45BB-9725-8371D16E7E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4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84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1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66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30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02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15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95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94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C020-8247-427E-8457-3EC82EA20A2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17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6F2-276F-73A7-002E-087AEE94E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2FA192-4193-B7CC-42AB-B55D41271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2CFC49-1E11-24ED-9CB0-68951CF2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AE18-ACC4-4A33-84C1-B6345425797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A41DD-DFEF-42CD-2DA5-5DBDA26C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BB664-182B-2093-C1B8-AFEFE11E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982-0B52-4CD7-A77E-284BE8E700B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383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3CFBD-4F9C-AD54-F0A0-6A43D60A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D85379-BC1F-3197-F1C9-55E9F7B1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483ACF-2382-4DCA-6063-7EC23F1F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AE18-ACC4-4A33-84C1-B6345425797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83DC24-139F-B828-F3F7-B699ECC0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FFDED6-2361-C3B8-8AB6-1C600F5E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982-0B52-4CD7-A77E-284BE8E700B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62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A0336-C6DB-FEF1-8FB4-A4755F073F16}"/>
              </a:ext>
            </a:extLst>
          </p:cNvPr>
          <p:cNvSpPr/>
          <p:nvPr userDrawn="1"/>
        </p:nvSpPr>
        <p:spPr>
          <a:xfrm>
            <a:off x="0" y="0"/>
            <a:ext cx="12192000" cy="1009817"/>
          </a:xfrm>
          <a:prstGeom prst="rect">
            <a:avLst/>
          </a:prstGeom>
          <a:solidFill>
            <a:srgbClr val="354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D4CC43B-61B1-041C-1FE1-A33B87D3A3F5}"/>
              </a:ext>
            </a:extLst>
          </p:cNvPr>
          <p:cNvSpPr/>
          <p:nvPr userDrawn="1"/>
        </p:nvSpPr>
        <p:spPr>
          <a:xfrm>
            <a:off x="41121" y="-475478"/>
            <a:ext cx="11858625" cy="2771775"/>
          </a:xfrm>
          <a:custGeom>
            <a:avLst/>
            <a:gdLst>
              <a:gd name="connsiteX0" fmla="*/ 811 w 2606604"/>
              <a:gd name="connsiteY0" fmla="*/ 583505 h 585277"/>
              <a:gd name="connsiteX1" fmla="*/ 652247 w 2606604"/>
              <a:gd name="connsiteY1" fmla="*/ 195034 h 585277"/>
              <a:gd name="connsiteX2" fmla="*/ 1925235 w 2606604"/>
              <a:gd name="connsiteY2" fmla="*/ 511787 h 585277"/>
              <a:gd name="connsiteX3" fmla="*/ 2606552 w 2606604"/>
              <a:gd name="connsiteY3" fmla="*/ 212964 h 585277"/>
              <a:gd name="connsiteX4" fmla="*/ 1955117 w 2606604"/>
              <a:gd name="connsiteY4" fmla="*/ 314564 h 585277"/>
              <a:gd name="connsiteX5" fmla="*/ 771776 w 2606604"/>
              <a:gd name="connsiteY5" fmla="*/ 3787 h 585277"/>
              <a:gd name="connsiteX6" fmla="*/ 811 w 2606604"/>
              <a:gd name="connsiteY6" fmla="*/ 583505 h 585277"/>
              <a:gd name="connsiteX0" fmla="*/ 462 w 2606255"/>
              <a:gd name="connsiteY0" fmla="*/ 571688 h 573258"/>
              <a:gd name="connsiteX1" fmla="*/ 651898 w 2606255"/>
              <a:gd name="connsiteY1" fmla="*/ 183217 h 573258"/>
              <a:gd name="connsiteX2" fmla="*/ 1924886 w 2606255"/>
              <a:gd name="connsiteY2" fmla="*/ 499970 h 573258"/>
              <a:gd name="connsiteX3" fmla="*/ 2606203 w 2606255"/>
              <a:gd name="connsiteY3" fmla="*/ 201147 h 573258"/>
              <a:gd name="connsiteX4" fmla="*/ 1954768 w 2606255"/>
              <a:gd name="connsiteY4" fmla="*/ 302747 h 573258"/>
              <a:gd name="connsiteX5" fmla="*/ 574204 w 2606255"/>
              <a:gd name="connsiteY5" fmla="*/ 3923 h 573258"/>
              <a:gd name="connsiteX6" fmla="*/ 462 w 2606255"/>
              <a:gd name="connsiteY6" fmla="*/ 571688 h 573258"/>
              <a:gd name="connsiteX0" fmla="*/ 462 w 2606255"/>
              <a:gd name="connsiteY0" fmla="*/ 571688 h 573258"/>
              <a:gd name="connsiteX1" fmla="*/ 651898 w 2606255"/>
              <a:gd name="connsiteY1" fmla="*/ 183217 h 573258"/>
              <a:gd name="connsiteX2" fmla="*/ 1924886 w 2606255"/>
              <a:gd name="connsiteY2" fmla="*/ 499970 h 573258"/>
              <a:gd name="connsiteX3" fmla="*/ 2606203 w 2606255"/>
              <a:gd name="connsiteY3" fmla="*/ 201147 h 573258"/>
              <a:gd name="connsiteX4" fmla="*/ 1954768 w 2606255"/>
              <a:gd name="connsiteY4" fmla="*/ 302747 h 573258"/>
              <a:gd name="connsiteX5" fmla="*/ 574204 w 2606255"/>
              <a:gd name="connsiteY5" fmla="*/ 3923 h 573258"/>
              <a:gd name="connsiteX6" fmla="*/ 462 w 2606255"/>
              <a:gd name="connsiteY6" fmla="*/ 571688 h 573258"/>
              <a:gd name="connsiteX0" fmla="*/ 462 w 2642108"/>
              <a:gd name="connsiteY0" fmla="*/ 571688 h 573258"/>
              <a:gd name="connsiteX1" fmla="*/ 651898 w 2642108"/>
              <a:gd name="connsiteY1" fmla="*/ 183217 h 573258"/>
              <a:gd name="connsiteX2" fmla="*/ 1924886 w 2642108"/>
              <a:gd name="connsiteY2" fmla="*/ 499970 h 573258"/>
              <a:gd name="connsiteX3" fmla="*/ 2642061 w 2642108"/>
              <a:gd name="connsiteY3" fmla="*/ 201147 h 573258"/>
              <a:gd name="connsiteX4" fmla="*/ 1954768 w 2642108"/>
              <a:gd name="connsiteY4" fmla="*/ 302747 h 573258"/>
              <a:gd name="connsiteX5" fmla="*/ 574204 w 2642108"/>
              <a:gd name="connsiteY5" fmla="*/ 3923 h 573258"/>
              <a:gd name="connsiteX6" fmla="*/ 462 w 2642108"/>
              <a:gd name="connsiteY6" fmla="*/ 571688 h 57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108" h="573258">
                <a:moveTo>
                  <a:pt x="462" y="571688"/>
                </a:moveTo>
                <a:cubicBezTo>
                  <a:pt x="13411" y="601570"/>
                  <a:pt x="331161" y="195170"/>
                  <a:pt x="651898" y="183217"/>
                </a:cubicBezTo>
                <a:cubicBezTo>
                  <a:pt x="972635" y="171264"/>
                  <a:pt x="1593192" y="496982"/>
                  <a:pt x="1924886" y="499970"/>
                </a:cubicBezTo>
                <a:cubicBezTo>
                  <a:pt x="2256580" y="502958"/>
                  <a:pt x="2637081" y="234018"/>
                  <a:pt x="2642061" y="201147"/>
                </a:cubicBezTo>
                <a:cubicBezTo>
                  <a:pt x="2647041" y="168276"/>
                  <a:pt x="2260564" y="337610"/>
                  <a:pt x="1954768" y="302747"/>
                </a:cubicBezTo>
                <a:cubicBezTo>
                  <a:pt x="1648972" y="267884"/>
                  <a:pt x="899922" y="-37912"/>
                  <a:pt x="574204" y="3923"/>
                </a:cubicBezTo>
                <a:cubicBezTo>
                  <a:pt x="248486" y="45758"/>
                  <a:pt x="-12487" y="541806"/>
                  <a:pt x="462" y="571688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4559FAB-8B21-4676-428D-06041124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-41769"/>
            <a:ext cx="11677108" cy="1093355"/>
          </a:xfrm>
        </p:spPr>
        <p:txBody>
          <a:bodyPr>
            <a:normAutofit/>
          </a:bodyPr>
          <a:lstStyle>
            <a:lvl1pPr>
              <a:defRPr lang="fr-BE" sz="4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3583C0-635A-4EE0-F0AB-8FB456E1486E}"/>
              </a:ext>
            </a:extLst>
          </p:cNvPr>
          <p:cNvSpPr txBox="1"/>
          <p:nvPr userDrawn="1"/>
        </p:nvSpPr>
        <p:spPr>
          <a:xfrm>
            <a:off x="10207375" y="6522260"/>
            <a:ext cx="2026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BE" altLang="fr-FR" sz="1200" b="0" i="1" u="none" strike="noStrike" cap="none" normalizeH="0" baseline="0">
                <a:ln>
                  <a:noFill/>
                </a:ln>
                <a:solidFill>
                  <a:srgbClr val="3549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BE" altLang="fr-FR" sz="1200" i="1">
                <a:solidFill>
                  <a:srgbClr val="354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fr-BE" altLang="fr-FR" sz="1200" b="0" i="1" u="none" strike="noStrike" cap="none" normalizeH="0" baseline="0">
                <a:ln>
                  <a:noFill/>
                </a:ln>
                <a:solidFill>
                  <a:srgbClr val="3549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ouncil of Bureaux AISBL </a:t>
            </a:r>
            <a:endParaRPr lang="fr-BE" sz="1200" i="1">
              <a:solidFill>
                <a:srgbClr val="3549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924EB83-6A12-3930-9D70-2010C9DC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455088"/>
            <a:ext cx="11677109" cy="5009321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 b="1"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SzPct val="35000"/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775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21E095-1714-686B-D400-F6994C2C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3B8032-A7D2-981F-DD6B-FDE0E4B3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59DAE9-2E5B-90F6-CDD9-B86F38B67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AE18-ACC4-4A33-84C1-B6345425797D}" type="datetimeFigureOut">
              <a:rPr lang="fr-BE" smtClean="0"/>
              <a:pPr/>
              <a:t>12-04-24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73565-571D-AD6E-4BE5-A110CA4CC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1EEB80-2CDD-77C6-CBA3-41D9803D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8982-0B52-4CD7-A77E-284BE8E700BA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7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bx.org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route, terrain, extérieur, passage&#10;&#10;Description générée automatiquement">
            <a:extLst>
              <a:ext uri="{FF2B5EF4-FFF2-40B4-BE49-F238E27FC236}">
                <a16:creationId xmlns:a16="http://schemas.microsoft.com/office/drawing/2014/main" id="{8237993E-89B3-FF02-4110-2235484FA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852" y="9375"/>
            <a:ext cx="9517712" cy="69142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737407-92D9-FB64-EFDC-275DF121DEF2}"/>
              </a:ext>
            </a:extLst>
          </p:cNvPr>
          <p:cNvSpPr/>
          <p:nvPr/>
        </p:nvSpPr>
        <p:spPr>
          <a:xfrm>
            <a:off x="-1" y="18752"/>
            <a:ext cx="11728221" cy="6895503"/>
          </a:xfrm>
          <a:prstGeom prst="rect">
            <a:avLst/>
          </a:prstGeom>
          <a:gradFill>
            <a:gsLst>
              <a:gs pos="60000">
                <a:srgbClr val="FEFAEF"/>
              </a:gs>
              <a:gs pos="100000">
                <a:srgbClr val="FEFAE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DF789DF-C37F-C25B-7868-020A8D56EEB8}"/>
              </a:ext>
            </a:extLst>
          </p:cNvPr>
          <p:cNvSpPr/>
          <p:nvPr/>
        </p:nvSpPr>
        <p:spPr>
          <a:xfrm>
            <a:off x="-79591" y="3967532"/>
            <a:ext cx="12799573" cy="2771775"/>
          </a:xfrm>
          <a:custGeom>
            <a:avLst/>
            <a:gdLst>
              <a:gd name="connsiteX0" fmla="*/ 811 w 2606604"/>
              <a:gd name="connsiteY0" fmla="*/ 583505 h 585277"/>
              <a:gd name="connsiteX1" fmla="*/ 652247 w 2606604"/>
              <a:gd name="connsiteY1" fmla="*/ 195034 h 585277"/>
              <a:gd name="connsiteX2" fmla="*/ 1925235 w 2606604"/>
              <a:gd name="connsiteY2" fmla="*/ 511787 h 585277"/>
              <a:gd name="connsiteX3" fmla="*/ 2606552 w 2606604"/>
              <a:gd name="connsiteY3" fmla="*/ 212964 h 585277"/>
              <a:gd name="connsiteX4" fmla="*/ 1955117 w 2606604"/>
              <a:gd name="connsiteY4" fmla="*/ 314564 h 585277"/>
              <a:gd name="connsiteX5" fmla="*/ 771776 w 2606604"/>
              <a:gd name="connsiteY5" fmla="*/ 3787 h 585277"/>
              <a:gd name="connsiteX6" fmla="*/ 811 w 2606604"/>
              <a:gd name="connsiteY6" fmla="*/ 583505 h 585277"/>
              <a:gd name="connsiteX0" fmla="*/ 462 w 2606255"/>
              <a:gd name="connsiteY0" fmla="*/ 571688 h 573258"/>
              <a:gd name="connsiteX1" fmla="*/ 651898 w 2606255"/>
              <a:gd name="connsiteY1" fmla="*/ 183217 h 573258"/>
              <a:gd name="connsiteX2" fmla="*/ 1924886 w 2606255"/>
              <a:gd name="connsiteY2" fmla="*/ 499970 h 573258"/>
              <a:gd name="connsiteX3" fmla="*/ 2606203 w 2606255"/>
              <a:gd name="connsiteY3" fmla="*/ 201147 h 573258"/>
              <a:gd name="connsiteX4" fmla="*/ 1954768 w 2606255"/>
              <a:gd name="connsiteY4" fmla="*/ 302747 h 573258"/>
              <a:gd name="connsiteX5" fmla="*/ 574204 w 2606255"/>
              <a:gd name="connsiteY5" fmla="*/ 3923 h 573258"/>
              <a:gd name="connsiteX6" fmla="*/ 462 w 2606255"/>
              <a:gd name="connsiteY6" fmla="*/ 571688 h 573258"/>
              <a:gd name="connsiteX0" fmla="*/ 462 w 2606255"/>
              <a:gd name="connsiteY0" fmla="*/ 571688 h 573258"/>
              <a:gd name="connsiteX1" fmla="*/ 651898 w 2606255"/>
              <a:gd name="connsiteY1" fmla="*/ 183217 h 573258"/>
              <a:gd name="connsiteX2" fmla="*/ 1924886 w 2606255"/>
              <a:gd name="connsiteY2" fmla="*/ 499970 h 573258"/>
              <a:gd name="connsiteX3" fmla="*/ 2606203 w 2606255"/>
              <a:gd name="connsiteY3" fmla="*/ 201147 h 573258"/>
              <a:gd name="connsiteX4" fmla="*/ 1954768 w 2606255"/>
              <a:gd name="connsiteY4" fmla="*/ 302747 h 573258"/>
              <a:gd name="connsiteX5" fmla="*/ 574204 w 2606255"/>
              <a:gd name="connsiteY5" fmla="*/ 3923 h 573258"/>
              <a:gd name="connsiteX6" fmla="*/ 462 w 2606255"/>
              <a:gd name="connsiteY6" fmla="*/ 571688 h 573258"/>
              <a:gd name="connsiteX0" fmla="*/ 462 w 2642108"/>
              <a:gd name="connsiteY0" fmla="*/ 571688 h 573258"/>
              <a:gd name="connsiteX1" fmla="*/ 651898 w 2642108"/>
              <a:gd name="connsiteY1" fmla="*/ 183217 h 573258"/>
              <a:gd name="connsiteX2" fmla="*/ 1924886 w 2642108"/>
              <a:gd name="connsiteY2" fmla="*/ 499970 h 573258"/>
              <a:gd name="connsiteX3" fmla="*/ 2642061 w 2642108"/>
              <a:gd name="connsiteY3" fmla="*/ 201147 h 573258"/>
              <a:gd name="connsiteX4" fmla="*/ 1954768 w 2642108"/>
              <a:gd name="connsiteY4" fmla="*/ 302747 h 573258"/>
              <a:gd name="connsiteX5" fmla="*/ 574204 w 2642108"/>
              <a:gd name="connsiteY5" fmla="*/ 3923 h 573258"/>
              <a:gd name="connsiteX6" fmla="*/ 462 w 2642108"/>
              <a:gd name="connsiteY6" fmla="*/ 571688 h 57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108" h="573258">
                <a:moveTo>
                  <a:pt x="462" y="571688"/>
                </a:moveTo>
                <a:cubicBezTo>
                  <a:pt x="13411" y="601570"/>
                  <a:pt x="331161" y="195170"/>
                  <a:pt x="651898" y="183217"/>
                </a:cubicBezTo>
                <a:cubicBezTo>
                  <a:pt x="972635" y="171264"/>
                  <a:pt x="1593192" y="496982"/>
                  <a:pt x="1924886" y="499970"/>
                </a:cubicBezTo>
                <a:cubicBezTo>
                  <a:pt x="2256580" y="502958"/>
                  <a:pt x="2637081" y="234018"/>
                  <a:pt x="2642061" y="201147"/>
                </a:cubicBezTo>
                <a:cubicBezTo>
                  <a:pt x="2647041" y="168276"/>
                  <a:pt x="2260564" y="337610"/>
                  <a:pt x="1954768" y="302747"/>
                </a:cubicBezTo>
                <a:cubicBezTo>
                  <a:pt x="1648972" y="267884"/>
                  <a:pt x="899922" y="-37912"/>
                  <a:pt x="574204" y="3923"/>
                </a:cubicBezTo>
                <a:cubicBezTo>
                  <a:pt x="248486" y="45758"/>
                  <a:pt x="-12487" y="541806"/>
                  <a:pt x="462" y="571688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FD784AA-F737-DD95-6C91-01423F59D8B8}"/>
              </a:ext>
            </a:extLst>
          </p:cNvPr>
          <p:cNvSpPr/>
          <p:nvPr/>
        </p:nvSpPr>
        <p:spPr>
          <a:xfrm>
            <a:off x="300014" y="4999454"/>
            <a:ext cx="12325350" cy="2066925"/>
          </a:xfrm>
          <a:custGeom>
            <a:avLst/>
            <a:gdLst>
              <a:gd name="connsiteX0" fmla="*/ 0 w 12144375"/>
              <a:gd name="connsiteY0" fmla="*/ 2066925 h 2066925"/>
              <a:gd name="connsiteX1" fmla="*/ 1857375 w 12144375"/>
              <a:gd name="connsiteY1" fmla="*/ 295275 h 2066925"/>
              <a:gd name="connsiteX2" fmla="*/ 7134225 w 12144375"/>
              <a:gd name="connsiteY2" fmla="*/ 1247775 h 2066925"/>
              <a:gd name="connsiteX3" fmla="*/ 12144375 w 12144375"/>
              <a:gd name="connsiteY3" fmla="*/ 0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75" h="2066925">
                <a:moveTo>
                  <a:pt x="0" y="2066925"/>
                </a:moveTo>
                <a:cubicBezTo>
                  <a:pt x="334169" y="1249362"/>
                  <a:pt x="668338" y="431800"/>
                  <a:pt x="1857375" y="295275"/>
                </a:cubicBezTo>
                <a:cubicBezTo>
                  <a:pt x="3046412" y="158750"/>
                  <a:pt x="5419725" y="1296987"/>
                  <a:pt x="7134225" y="1247775"/>
                </a:cubicBezTo>
                <a:cubicBezTo>
                  <a:pt x="8848725" y="1198563"/>
                  <a:pt x="10496550" y="599281"/>
                  <a:pt x="12144375" y="0"/>
                </a:cubicBezTo>
              </a:path>
            </a:pathLst>
          </a:cu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4F5271-F286-8E5C-3953-ED2345EA81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885" y="251019"/>
            <a:ext cx="4329315" cy="254716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6BD85AB-0730-258A-C8E9-A557B09B28DE}"/>
              </a:ext>
            </a:extLst>
          </p:cNvPr>
          <p:cNvSpPr txBox="1"/>
          <p:nvPr/>
        </p:nvSpPr>
        <p:spPr>
          <a:xfrm>
            <a:off x="463779" y="2552857"/>
            <a:ext cx="9487941" cy="276998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About the operational side of digitalism</a:t>
            </a:r>
            <a:br>
              <a:rPr lang="fr-FR" sz="4000" b="1" dirty="0">
                <a:solidFill>
                  <a:srgbClr val="35496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fr-FR" sz="4000" b="1" dirty="0">
              <a:solidFill>
                <a:srgbClr val="35496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de-DE" sz="3000" i="1" dirty="0">
                <a:solidFill>
                  <a:srgbClr val="354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Sandra Schwarz</a:t>
            </a:r>
            <a:endParaRPr lang="fr-FR" sz="3000" i="1" dirty="0">
              <a:solidFill>
                <a:srgbClr val="3549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err="1">
                <a:solidFill>
                  <a:srgbClr val="354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endParaRPr lang="fr-BE" sz="2400" dirty="0">
              <a:solidFill>
                <a:srgbClr val="3549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BAF46-653B-FB7C-C8F4-11333848EA4A}"/>
              </a:ext>
            </a:extLst>
          </p:cNvPr>
          <p:cNvSpPr/>
          <p:nvPr/>
        </p:nvSpPr>
        <p:spPr>
          <a:xfrm>
            <a:off x="551757" y="5353420"/>
            <a:ext cx="3745036" cy="485751"/>
          </a:xfrm>
          <a:prstGeom prst="rect">
            <a:avLst/>
          </a:prstGeom>
          <a:solidFill>
            <a:srgbClr val="354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24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April</a:t>
            </a:r>
            <a:r>
              <a:rPr lang="en-BE" sz="24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</a:t>
            </a:r>
            <a:r>
              <a:rPr lang="en-BE" sz="24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 – </a:t>
            </a:r>
            <a:r>
              <a:rPr lang="de-DE" sz="2400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Den Haag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40838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victims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EFFABD1-B6CF-4159-BBB7-C45E19F60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246" y="2152650"/>
            <a:ext cx="3667125" cy="25527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A22DF5-4C5A-4616-BED9-0124AB1F0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04" y="4790334"/>
            <a:ext cx="5809513" cy="3788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6ECC4A-DF59-4612-8C15-F3E4F04E449C}"/>
              </a:ext>
            </a:extLst>
          </p:cNvPr>
          <p:cNvSpPr txBox="1"/>
          <p:nvPr/>
        </p:nvSpPr>
        <p:spPr>
          <a:xfrm>
            <a:off x="6764784" y="1802167"/>
            <a:ext cx="4776187" cy="336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DC8CF6-4031-4240-B4BA-6311A1688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713" y="1688785"/>
            <a:ext cx="2857500" cy="16287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C216289-D4D3-484E-90E4-C1FAD543463F}"/>
              </a:ext>
            </a:extLst>
          </p:cNvPr>
          <p:cNvSpPr txBox="1"/>
          <p:nvPr/>
        </p:nvSpPr>
        <p:spPr>
          <a:xfrm>
            <a:off x="7031115" y="3540440"/>
            <a:ext cx="4687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Insurer</a:t>
            </a:r>
            <a:r>
              <a:rPr lang="de-DE" sz="2800" dirty="0"/>
              <a:t>?</a:t>
            </a:r>
          </a:p>
          <a:p>
            <a:r>
              <a:rPr lang="de-DE" sz="2800" dirty="0" err="1"/>
              <a:t>Correspondent</a:t>
            </a:r>
            <a:r>
              <a:rPr lang="de-DE" sz="2800" dirty="0"/>
              <a:t>?</a:t>
            </a:r>
          </a:p>
          <a:p>
            <a:r>
              <a:rPr lang="de-DE" sz="2800" dirty="0"/>
              <a:t>Claims </a:t>
            </a:r>
            <a:r>
              <a:rPr lang="de-DE" sz="2800" dirty="0" err="1"/>
              <a:t>Representative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378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F5CE0F-617F-46A4-8AB7-7613C2B3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647"/>
            <a:ext cx="12192000" cy="59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1DF9D-8763-654A-2F2C-78DF4475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5" y="0"/>
            <a:ext cx="11495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7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B173-897D-40F8-8BFA-36F182C9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Competent</a:t>
            </a:r>
            <a:r>
              <a:rPr lang="de-DE" dirty="0"/>
              <a:t> </a:t>
            </a:r>
            <a:r>
              <a:rPr lang="de-DE" dirty="0" err="1"/>
              <a:t>body</a:t>
            </a:r>
            <a:r>
              <a:rPr lang="de-DE" dirty="0"/>
              <a:t> Search </a:t>
            </a:r>
            <a:r>
              <a:rPr lang="de-DE" dirty="0" err="1"/>
              <a:t>tool</a:t>
            </a:r>
            <a:endParaRPr lang="de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188B49-B742-47C7-BC38-6EB75899E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82"/>
          <a:stretch/>
        </p:blipFill>
        <p:spPr>
          <a:xfrm>
            <a:off x="1256179" y="1455738"/>
            <a:ext cx="9609792" cy="50085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391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B173-897D-40F8-8BFA-36F182C9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 Manager (</a:t>
            </a:r>
            <a:r>
              <a:rPr lang="de-DE" dirty="0" err="1"/>
              <a:t>Insurers</a:t>
            </a:r>
            <a:r>
              <a:rPr lang="de-DE" dirty="0"/>
              <a:t> &amp; Partners)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1E792EE-04D4-4258-A146-8DE285A8E7D1}"/>
              </a:ext>
            </a:extLst>
          </p:cNvPr>
          <p:cNvSpPr txBox="1">
            <a:spLocks/>
          </p:cNvSpPr>
          <p:nvPr/>
        </p:nvSpPr>
        <p:spPr>
          <a:xfrm>
            <a:off x="95448" y="2153300"/>
            <a:ext cx="2142491" cy="3469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5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35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BE" sz="1400" dirty="0"/>
          </a:p>
          <a:p>
            <a:pPr marL="0" indent="0">
              <a:buFontTx/>
              <a:buNone/>
            </a:pPr>
            <a:r>
              <a:rPr lang="en-BE" sz="1400" dirty="0"/>
              <a:t>TOTAL </a:t>
            </a:r>
            <a:r>
              <a:rPr lang="en-BE" sz="1400" b="0" dirty="0"/>
              <a:t>(December 2023)</a:t>
            </a:r>
          </a:p>
          <a:p>
            <a:pPr>
              <a:buFont typeface="Arial" panose="020B0604020202020204" pitchFamily="34" charset="0"/>
              <a:buChar char="•"/>
            </a:pPr>
            <a:endParaRPr lang="en-B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BE" sz="1400" dirty="0">
                <a:solidFill>
                  <a:schemeClr val="accent6"/>
                </a:solidFill>
              </a:rPr>
              <a:t>1478</a:t>
            </a:r>
            <a:r>
              <a:rPr lang="en-BE" sz="1400" dirty="0"/>
              <a:t> active MTPL insurers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B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BE" sz="1400" dirty="0"/>
              <a:t>403 active CHOs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B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9</a:t>
            </a:r>
            <a:r>
              <a:rPr lang="en-BE" sz="1400" dirty="0"/>
              <a:t>3 active “other” and non-MTPL insurers</a:t>
            </a:r>
          </a:p>
          <a:p>
            <a:pPr>
              <a:buFont typeface="Arial" panose="020B0604020202020204" pitchFamily="34" charset="0"/>
              <a:buChar char="•"/>
            </a:pPr>
            <a:endParaRPr lang="en-B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BE" sz="1400" dirty="0">
                <a:solidFill>
                  <a:schemeClr val="accent6"/>
                </a:solidFill>
              </a:rPr>
              <a:t>40 000 + </a:t>
            </a:r>
            <a:r>
              <a:rPr lang="en-BE" sz="1400" dirty="0"/>
              <a:t>Correspondent and CR relationships</a:t>
            </a:r>
          </a:p>
          <a:p>
            <a:pPr>
              <a:buFont typeface="Arial" panose="020B0604020202020204" pitchFamily="34" charset="0"/>
              <a:buChar char="•"/>
            </a:pPr>
            <a:endParaRPr lang="en-BE" sz="1400" dirty="0"/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6281B17-C182-4297-8064-033A9E73F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37939" y="1445405"/>
            <a:ext cx="9575295" cy="48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5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B173-897D-40F8-8BFA-36F182C9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Nomination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Correspondents</a:t>
            </a:r>
            <a:endParaRPr lang="de-D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92BF6B7-8FC9-4C9F-BC7A-943EEF2A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968331"/>
            <a:ext cx="2982202" cy="39685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BE" sz="1400" dirty="0"/>
              <a:t> </a:t>
            </a:r>
          </a:p>
          <a:p>
            <a:pPr marL="0" indent="0">
              <a:buNone/>
            </a:pPr>
            <a:endParaRPr lang="en-BE" sz="1400" dirty="0"/>
          </a:p>
          <a:p>
            <a:pPr marL="0" indent="0">
              <a:buNone/>
            </a:pPr>
            <a:r>
              <a:rPr lang="en-BE" sz="1400" dirty="0"/>
              <a:t>“Live” since May 2022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BE" sz="1400" dirty="0"/>
              <a:t>2000 nomination requests until now system-wide</a:t>
            </a:r>
            <a:endParaRPr lang="de-DE" sz="1400" dirty="0"/>
          </a:p>
          <a:p>
            <a:pPr marL="0" indent="0">
              <a:buNone/>
            </a:pPr>
            <a:endParaRPr lang="en-B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BE" sz="1400" dirty="0"/>
              <a:t>1801 requests approved or denied </a:t>
            </a:r>
            <a:br>
              <a:rPr lang="en-BE" sz="1400" dirty="0"/>
            </a:br>
            <a:r>
              <a:rPr lang="en-BE" sz="1400" dirty="0"/>
              <a:t>(+67 deemed approved)</a:t>
            </a:r>
            <a:endParaRPr lang="de-DE" sz="1400" dirty="0"/>
          </a:p>
          <a:p>
            <a:pPr marL="0" indent="0">
              <a:buNone/>
            </a:pPr>
            <a:endParaRPr lang="en-B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BE" sz="1400" dirty="0"/>
              <a:t>Average response time 14.5 days (as of November 2023)</a:t>
            </a:r>
          </a:p>
          <a:p>
            <a:pPr marL="0" indent="0">
              <a:buNone/>
            </a:pPr>
            <a:endParaRPr lang="en-GB" sz="1400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CFFF76E5-E73C-4C8F-BBA8-CA6BAB4BB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386497"/>
              </p:ext>
            </p:extLst>
          </p:nvPr>
        </p:nvGraphicFramePr>
        <p:xfrm>
          <a:off x="3588569" y="1655301"/>
          <a:ext cx="8128000" cy="459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460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B173-897D-40F8-8BFA-36F182C9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Guarantee</a:t>
            </a:r>
            <a:r>
              <a:rPr lang="de-DE" dirty="0"/>
              <a:t> Calls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0CC877-C746-4909-98E4-362639894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5" y="1125893"/>
            <a:ext cx="12192000" cy="54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bre&#10;&#10;Description générée automatiquement">
            <a:extLst>
              <a:ext uri="{FF2B5EF4-FFF2-40B4-BE49-F238E27FC236}">
                <a16:creationId xmlns:a16="http://schemas.microsoft.com/office/drawing/2014/main" id="{767E3C7A-AC71-68E2-1E80-B49CD55CF9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1B6C967-C4C2-2B87-AEEB-A276D888D96B}"/>
              </a:ext>
            </a:extLst>
          </p:cNvPr>
          <p:cNvSpPr/>
          <p:nvPr/>
        </p:nvSpPr>
        <p:spPr>
          <a:xfrm>
            <a:off x="201516" y="2615845"/>
            <a:ext cx="12483622" cy="2771775"/>
          </a:xfrm>
          <a:custGeom>
            <a:avLst/>
            <a:gdLst>
              <a:gd name="connsiteX0" fmla="*/ 811 w 2606604"/>
              <a:gd name="connsiteY0" fmla="*/ 583505 h 585277"/>
              <a:gd name="connsiteX1" fmla="*/ 652247 w 2606604"/>
              <a:gd name="connsiteY1" fmla="*/ 195034 h 585277"/>
              <a:gd name="connsiteX2" fmla="*/ 1925235 w 2606604"/>
              <a:gd name="connsiteY2" fmla="*/ 511787 h 585277"/>
              <a:gd name="connsiteX3" fmla="*/ 2606552 w 2606604"/>
              <a:gd name="connsiteY3" fmla="*/ 212964 h 585277"/>
              <a:gd name="connsiteX4" fmla="*/ 1955117 w 2606604"/>
              <a:gd name="connsiteY4" fmla="*/ 314564 h 585277"/>
              <a:gd name="connsiteX5" fmla="*/ 771776 w 2606604"/>
              <a:gd name="connsiteY5" fmla="*/ 3787 h 585277"/>
              <a:gd name="connsiteX6" fmla="*/ 811 w 2606604"/>
              <a:gd name="connsiteY6" fmla="*/ 583505 h 585277"/>
              <a:gd name="connsiteX0" fmla="*/ 462 w 2606255"/>
              <a:gd name="connsiteY0" fmla="*/ 571688 h 573258"/>
              <a:gd name="connsiteX1" fmla="*/ 651898 w 2606255"/>
              <a:gd name="connsiteY1" fmla="*/ 183217 h 573258"/>
              <a:gd name="connsiteX2" fmla="*/ 1924886 w 2606255"/>
              <a:gd name="connsiteY2" fmla="*/ 499970 h 573258"/>
              <a:gd name="connsiteX3" fmla="*/ 2606203 w 2606255"/>
              <a:gd name="connsiteY3" fmla="*/ 201147 h 573258"/>
              <a:gd name="connsiteX4" fmla="*/ 1954768 w 2606255"/>
              <a:gd name="connsiteY4" fmla="*/ 302747 h 573258"/>
              <a:gd name="connsiteX5" fmla="*/ 574204 w 2606255"/>
              <a:gd name="connsiteY5" fmla="*/ 3923 h 573258"/>
              <a:gd name="connsiteX6" fmla="*/ 462 w 2606255"/>
              <a:gd name="connsiteY6" fmla="*/ 571688 h 573258"/>
              <a:gd name="connsiteX0" fmla="*/ 462 w 2606255"/>
              <a:gd name="connsiteY0" fmla="*/ 571688 h 573258"/>
              <a:gd name="connsiteX1" fmla="*/ 651898 w 2606255"/>
              <a:gd name="connsiteY1" fmla="*/ 183217 h 573258"/>
              <a:gd name="connsiteX2" fmla="*/ 1924886 w 2606255"/>
              <a:gd name="connsiteY2" fmla="*/ 499970 h 573258"/>
              <a:gd name="connsiteX3" fmla="*/ 2606203 w 2606255"/>
              <a:gd name="connsiteY3" fmla="*/ 201147 h 573258"/>
              <a:gd name="connsiteX4" fmla="*/ 1954768 w 2606255"/>
              <a:gd name="connsiteY4" fmla="*/ 302747 h 573258"/>
              <a:gd name="connsiteX5" fmla="*/ 574204 w 2606255"/>
              <a:gd name="connsiteY5" fmla="*/ 3923 h 573258"/>
              <a:gd name="connsiteX6" fmla="*/ 462 w 2606255"/>
              <a:gd name="connsiteY6" fmla="*/ 571688 h 573258"/>
              <a:gd name="connsiteX0" fmla="*/ 462 w 2642108"/>
              <a:gd name="connsiteY0" fmla="*/ 571688 h 573258"/>
              <a:gd name="connsiteX1" fmla="*/ 651898 w 2642108"/>
              <a:gd name="connsiteY1" fmla="*/ 183217 h 573258"/>
              <a:gd name="connsiteX2" fmla="*/ 1924886 w 2642108"/>
              <a:gd name="connsiteY2" fmla="*/ 499970 h 573258"/>
              <a:gd name="connsiteX3" fmla="*/ 2642061 w 2642108"/>
              <a:gd name="connsiteY3" fmla="*/ 201147 h 573258"/>
              <a:gd name="connsiteX4" fmla="*/ 1954768 w 2642108"/>
              <a:gd name="connsiteY4" fmla="*/ 302747 h 573258"/>
              <a:gd name="connsiteX5" fmla="*/ 574204 w 2642108"/>
              <a:gd name="connsiteY5" fmla="*/ 3923 h 573258"/>
              <a:gd name="connsiteX6" fmla="*/ 462 w 2642108"/>
              <a:gd name="connsiteY6" fmla="*/ 571688 h 57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108" h="573258">
                <a:moveTo>
                  <a:pt x="462" y="571688"/>
                </a:moveTo>
                <a:cubicBezTo>
                  <a:pt x="13411" y="601570"/>
                  <a:pt x="331161" y="195170"/>
                  <a:pt x="651898" y="183217"/>
                </a:cubicBezTo>
                <a:cubicBezTo>
                  <a:pt x="972635" y="171264"/>
                  <a:pt x="1593192" y="496982"/>
                  <a:pt x="1924886" y="499970"/>
                </a:cubicBezTo>
                <a:cubicBezTo>
                  <a:pt x="2256580" y="502958"/>
                  <a:pt x="2637081" y="234018"/>
                  <a:pt x="2642061" y="201147"/>
                </a:cubicBezTo>
                <a:cubicBezTo>
                  <a:pt x="2647041" y="168276"/>
                  <a:pt x="2260564" y="337610"/>
                  <a:pt x="1954768" y="302747"/>
                </a:cubicBezTo>
                <a:cubicBezTo>
                  <a:pt x="1648972" y="267884"/>
                  <a:pt x="899922" y="-37912"/>
                  <a:pt x="574204" y="3923"/>
                </a:cubicBezTo>
                <a:cubicBezTo>
                  <a:pt x="248486" y="45758"/>
                  <a:pt x="-12487" y="541806"/>
                  <a:pt x="462" y="571688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D3A5C5F5-8993-E067-D676-9CBC3EB5DF84}"/>
              </a:ext>
            </a:extLst>
          </p:cNvPr>
          <p:cNvSpPr/>
          <p:nvPr/>
        </p:nvSpPr>
        <p:spPr>
          <a:xfrm>
            <a:off x="-390525" y="3613438"/>
            <a:ext cx="12974945" cy="2066925"/>
          </a:xfrm>
          <a:custGeom>
            <a:avLst/>
            <a:gdLst>
              <a:gd name="connsiteX0" fmla="*/ 0 w 12144375"/>
              <a:gd name="connsiteY0" fmla="*/ 2066925 h 2066925"/>
              <a:gd name="connsiteX1" fmla="*/ 1857375 w 12144375"/>
              <a:gd name="connsiteY1" fmla="*/ 295275 h 2066925"/>
              <a:gd name="connsiteX2" fmla="*/ 7134225 w 12144375"/>
              <a:gd name="connsiteY2" fmla="*/ 1247775 h 2066925"/>
              <a:gd name="connsiteX3" fmla="*/ 12144375 w 12144375"/>
              <a:gd name="connsiteY3" fmla="*/ 0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75" h="2066925">
                <a:moveTo>
                  <a:pt x="0" y="2066925"/>
                </a:moveTo>
                <a:cubicBezTo>
                  <a:pt x="334169" y="1249362"/>
                  <a:pt x="668338" y="431800"/>
                  <a:pt x="1857375" y="295275"/>
                </a:cubicBezTo>
                <a:cubicBezTo>
                  <a:pt x="3046412" y="158750"/>
                  <a:pt x="5419725" y="1296987"/>
                  <a:pt x="7134225" y="1247775"/>
                </a:cubicBezTo>
                <a:cubicBezTo>
                  <a:pt x="8848725" y="1198563"/>
                  <a:pt x="10496550" y="599281"/>
                  <a:pt x="12144375" y="0"/>
                </a:cubicBezTo>
              </a:path>
            </a:pathLst>
          </a:cu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10F08-128C-8CCF-6C6F-7107C83E34D0}"/>
              </a:ext>
            </a:extLst>
          </p:cNvPr>
          <p:cNvSpPr/>
          <p:nvPr/>
        </p:nvSpPr>
        <p:spPr>
          <a:xfrm>
            <a:off x="4365078" y="2758811"/>
            <a:ext cx="3813151" cy="801185"/>
          </a:xfrm>
          <a:prstGeom prst="rect">
            <a:avLst/>
          </a:prstGeom>
          <a:solidFill>
            <a:srgbClr val="354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173710-6C1D-F631-DA4B-95A3D6CF0940}"/>
              </a:ext>
            </a:extLst>
          </p:cNvPr>
          <p:cNvSpPr/>
          <p:nvPr/>
        </p:nvSpPr>
        <p:spPr>
          <a:xfrm>
            <a:off x="3135604" y="3622323"/>
            <a:ext cx="6362854" cy="801185"/>
          </a:xfrm>
          <a:prstGeom prst="rect">
            <a:avLst/>
          </a:prstGeom>
          <a:solidFill>
            <a:srgbClr val="354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4C18F9B-CE85-CFD8-C777-9A55F6D328F9}"/>
              </a:ext>
            </a:extLst>
          </p:cNvPr>
          <p:cNvSpPr txBox="1">
            <a:spLocks/>
          </p:cNvSpPr>
          <p:nvPr/>
        </p:nvSpPr>
        <p:spPr>
          <a:xfrm>
            <a:off x="1941319" y="1505317"/>
            <a:ext cx="8685963" cy="436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fr-FR" dirty="0"/>
            </a:br>
            <a:br>
              <a:rPr lang="fr-FR" dirty="0"/>
            </a:br>
            <a:r>
              <a:rPr lang="fr-FR" sz="66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fr-FR" sz="6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66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lang="fr-FR" sz="6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fr-FR" sz="6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6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lang="fr-FR" sz="66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</a:t>
            </a:r>
            <a:r>
              <a:rPr lang="fr-FR" sz="6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attention!</a:t>
            </a:r>
            <a:br>
              <a:rPr lang="fr-FR" sz="6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fr-FR" sz="6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www.cobx.org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past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80670-DF1B-445C-9D97-ADD67130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Until</a:t>
            </a:r>
            <a:r>
              <a:rPr lang="de-DE" sz="3200" dirty="0"/>
              <a:t> 2020</a:t>
            </a:r>
          </a:p>
          <a:p>
            <a:endParaRPr lang="de-DE" sz="3200" dirty="0"/>
          </a:p>
          <a:p>
            <a:pPr lvl="1"/>
            <a:r>
              <a:rPr lang="de-DE" sz="2800" dirty="0"/>
              <a:t>Green Card Bureaus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members</a:t>
            </a:r>
            <a:endParaRPr lang="de-DE" sz="2800" dirty="0"/>
          </a:p>
          <a:p>
            <a:pPr marL="457200" lvl="1" indent="0">
              <a:buNone/>
            </a:pPr>
            <a:endParaRPr lang="de-DE" sz="2800" dirty="0"/>
          </a:p>
          <a:p>
            <a:pPr lvl="1"/>
            <a:r>
              <a:rPr lang="de-DE" sz="2800" dirty="0" err="1"/>
              <a:t>Guarantee</a:t>
            </a:r>
            <a:r>
              <a:rPr lang="de-DE" sz="2800" dirty="0"/>
              <a:t> Funds / </a:t>
            </a:r>
            <a:r>
              <a:rPr lang="de-DE" sz="2800" dirty="0" err="1"/>
              <a:t>Compensation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 err="1"/>
              <a:t>Bodies</a:t>
            </a:r>
            <a:r>
              <a:rPr lang="de-DE" sz="2800" dirty="0"/>
              <a:t> </a:t>
            </a:r>
            <a:r>
              <a:rPr lang="de-DE" sz="2800" dirty="0" err="1"/>
              <a:t>pay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secretarial</a:t>
            </a:r>
            <a:r>
              <a:rPr lang="de-DE" sz="2800" dirty="0"/>
              <a:t> </a:t>
            </a:r>
            <a:r>
              <a:rPr lang="de-DE" sz="2800" dirty="0" err="1"/>
              <a:t>services</a:t>
            </a:r>
            <a:endParaRPr lang="de-DE" sz="2800" dirty="0"/>
          </a:p>
          <a:p>
            <a:pPr lvl="1"/>
            <a:endParaRPr lang="de-DE" sz="2800" dirty="0"/>
          </a:p>
          <a:p>
            <a:pPr lvl="1"/>
            <a:r>
              <a:rPr lang="de-DE" sz="2800" dirty="0"/>
              <a:t>Information </a:t>
            </a:r>
            <a:r>
              <a:rPr lang="de-DE" sz="2800" dirty="0" err="1"/>
              <a:t>Centres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an </a:t>
            </a:r>
            <a:r>
              <a:rPr lang="de-DE" sz="2800" dirty="0" err="1"/>
              <a:t>agreement</a:t>
            </a:r>
            <a:r>
              <a:rPr lang="de-DE" sz="2800" dirty="0"/>
              <a:t> and a </a:t>
            </a:r>
            <a:r>
              <a:rPr lang="de-DE" sz="2800" dirty="0" err="1"/>
              <a:t>working</a:t>
            </a:r>
            <a:r>
              <a:rPr lang="de-DE" sz="2800" dirty="0"/>
              <a:t> </a:t>
            </a:r>
            <a:r>
              <a:rPr lang="de-DE" sz="2800" dirty="0" err="1"/>
              <a:t>group</a:t>
            </a:r>
            <a:endParaRPr lang="de-DE" sz="2800" dirty="0"/>
          </a:p>
          <a:p>
            <a:pPr marL="457200" lvl="1" indent="0">
              <a:buNone/>
            </a:pPr>
            <a:endParaRPr lang="de-DE" sz="2800" dirty="0"/>
          </a:p>
          <a:p>
            <a:pPr lvl="1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3937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presence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80670-DF1B-445C-9D97-ADD67130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Since</a:t>
            </a:r>
            <a:r>
              <a:rPr lang="de-DE" sz="3200" dirty="0"/>
              <a:t> 2020</a:t>
            </a:r>
          </a:p>
          <a:p>
            <a:endParaRPr lang="de-DE" sz="3200" dirty="0"/>
          </a:p>
          <a:p>
            <a:pPr lvl="1"/>
            <a:r>
              <a:rPr lang="de-DE" sz="2800" dirty="0"/>
              <a:t>Green Card Bureaus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members</a:t>
            </a:r>
            <a:endParaRPr lang="de-DE" sz="2800" dirty="0"/>
          </a:p>
          <a:p>
            <a:pPr marL="457200" lvl="1" indent="0">
              <a:buNone/>
            </a:pPr>
            <a:endParaRPr lang="de-DE" sz="2800" dirty="0"/>
          </a:p>
          <a:p>
            <a:pPr lvl="1"/>
            <a:r>
              <a:rPr lang="de-DE" sz="2800" dirty="0" err="1"/>
              <a:t>Guarantee</a:t>
            </a:r>
            <a:r>
              <a:rPr lang="de-DE" sz="2800" dirty="0"/>
              <a:t> Funds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members</a:t>
            </a:r>
            <a:endParaRPr lang="de-DE" sz="2800" dirty="0"/>
          </a:p>
          <a:p>
            <a:pPr lvl="1"/>
            <a:endParaRPr lang="de-DE" sz="2800" dirty="0"/>
          </a:p>
          <a:p>
            <a:pPr lvl="1"/>
            <a:r>
              <a:rPr lang="de-DE" sz="2800" dirty="0" err="1"/>
              <a:t>Compensation</a:t>
            </a:r>
            <a:r>
              <a:rPr lang="de-DE" sz="2800" dirty="0"/>
              <a:t> </a:t>
            </a:r>
            <a:r>
              <a:rPr lang="de-DE" sz="2800" dirty="0" err="1"/>
              <a:t>Bodies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 </a:t>
            </a:r>
            <a:r>
              <a:rPr lang="de-DE" sz="2800" dirty="0" err="1"/>
              <a:t>capacity</a:t>
            </a:r>
            <a:endParaRPr lang="de-DE" sz="2800" dirty="0"/>
          </a:p>
          <a:p>
            <a:pPr lvl="1"/>
            <a:endParaRPr lang="de-DE" sz="2800" dirty="0"/>
          </a:p>
          <a:p>
            <a:pPr lvl="1"/>
            <a:r>
              <a:rPr lang="de-DE" sz="2800" dirty="0"/>
              <a:t>Information </a:t>
            </a:r>
            <a:r>
              <a:rPr lang="de-DE" sz="2800" dirty="0" err="1"/>
              <a:t>Centres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affiliated</a:t>
            </a:r>
            <a:r>
              <a:rPr lang="de-DE" sz="2800" dirty="0"/>
              <a:t> </a:t>
            </a:r>
            <a:r>
              <a:rPr lang="de-DE" sz="2800" dirty="0" err="1"/>
              <a:t>members</a:t>
            </a:r>
            <a:endParaRPr lang="de-DE" sz="2800" dirty="0"/>
          </a:p>
          <a:p>
            <a:pPr marL="457200" lvl="1" indent="0">
              <a:buNone/>
            </a:pPr>
            <a:endParaRPr lang="de-DE" sz="2800" dirty="0"/>
          </a:p>
          <a:p>
            <a:pPr lvl="1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0337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future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80670-DF1B-445C-9D97-ADD67130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2024? 2025? 2026?...</a:t>
            </a:r>
          </a:p>
          <a:p>
            <a:pPr marL="0" indent="0">
              <a:buNone/>
            </a:pPr>
            <a:endParaRPr lang="de-DE" sz="3200" dirty="0"/>
          </a:p>
          <a:p>
            <a:pPr lvl="1"/>
            <a:r>
              <a:rPr lang="de-DE" sz="2800" dirty="0" err="1"/>
              <a:t>Insolvency</a:t>
            </a:r>
            <a:r>
              <a:rPr lang="de-DE" sz="2800" dirty="0"/>
              <a:t> </a:t>
            </a:r>
            <a:r>
              <a:rPr lang="de-DE" sz="2800" dirty="0" err="1"/>
              <a:t>Bodies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an </a:t>
            </a:r>
            <a:r>
              <a:rPr lang="de-DE" sz="2800" dirty="0" err="1"/>
              <a:t>agreement</a:t>
            </a:r>
            <a:r>
              <a:rPr lang="de-DE" sz="2800" dirty="0"/>
              <a:t> and a </a:t>
            </a:r>
            <a:r>
              <a:rPr lang="de-DE" sz="2800" dirty="0" err="1"/>
              <a:t>working</a:t>
            </a:r>
            <a:r>
              <a:rPr lang="de-DE" sz="2800" dirty="0"/>
              <a:t> </a:t>
            </a:r>
            <a:r>
              <a:rPr lang="de-DE" sz="2800" dirty="0" err="1"/>
              <a:t>group</a:t>
            </a:r>
            <a:r>
              <a:rPr lang="de-DE" sz="2800" dirty="0"/>
              <a:t> and at a </a:t>
            </a:r>
            <a:r>
              <a:rPr lang="de-DE" sz="2800" dirty="0" err="1"/>
              <a:t>certain</a:t>
            </a:r>
            <a:r>
              <a:rPr lang="de-DE" sz="2800" dirty="0"/>
              <a:t> </a:t>
            </a:r>
            <a:r>
              <a:rPr lang="de-DE" sz="2800" dirty="0" err="1"/>
              <a:t>day</a:t>
            </a:r>
            <a:r>
              <a:rPr lang="de-DE" sz="2800" dirty="0"/>
              <a:t> </a:t>
            </a:r>
            <a:r>
              <a:rPr lang="de-DE" sz="2800" dirty="0" err="1"/>
              <a:t>become</a:t>
            </a:r>
            <a:r>
              <a:rPr lang="de-DE" sz="2800" dirty="0"/>
              <a:t> –at least- </a:t>
            </a:r>
            <a:r>
              <a:rPr lang="de-DE" sz="2800" dirty="0" err="1"/>
              <a:t>affiliated</a:t>
            </a:r>
            <a:r>
              <a:rPr lang="de-DE" sz="2800" dirty="0"/>
              <a:t> </a:t>
            </a:r>
            <a:r>
              <a:rPr lang="de-DE" sz="2800" dirty="0" err="1"/>
              <a:t>members</a:t>
            </a:r>
            <a:r>
              <a:rPr lang="de-DE" sz="2800" dirty="0"/>
              <a:t>?</a:t>
            </a:r>
          </a:p>
          <a:p>
            <a:pPr marL="457200" lvl="1" indent="0">
              <a:buNone/>
            </a:pPr>
            <a:endParaRPr lang="de-DE" sz="2800" dirty="0"/>
          </a:p>
          <a:p>
            <a:pPr lvl="2"/>
            <a:r>
              <a:rPr lang="de-DE" sz="2800" dirty="0"/>
              <a:t>In- and external </a:t>
            </a:r>
            <a:r>
              <a:rPr lang="de-DE" sz="2800" dirty="0" err="1"/>
              <a:t>organisations</a:t>
            </a:r>
            <a:r>
              <a:rPr lang="de-DE" sz="2800" dirty="0"/>
              <a:t> (GCB, CB, GF, stand-</a:t>
            </a:r>
            <a:r>
              <a:rPr lang="de-DE" sz="2800" dirty="0" err="1"/>
              <a:t>alone</a:t>
            </a:r>
            <a:r>
              <a:rPr lang="de-DE" sz="2800" dirty="0"/>
              <a:t>)</a:t>
            </a:r>
          </a:p>
          <a:p>
            <a:pPr lvl="2"/>
            <a:r>
              <a:rPr lang="de-DE" sz="2800" dirty="0" err="1"/>
              <a:t>Signatures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delegated</a:t>
            </a:r>
            <a:r>
              <a:rPr lang="de-DE" sz="2800" dirty="0"/>
              <a:t> </a:t>
            </a:r>
            <a:r>
              <a:rPr lang="de-DE" sz="2800" dirty="0" err="1"/>
              <a:t>acts</a:t>
            </a:r>
            <a:endParaRPr lang="de-DE" sz="2800" dirty="0"/>
          </a:p>
          <a:p>
            <a:pPr lvl="2"/>
            <a:r>
              <a:rPr lang="de-DE" sz="2800" dirty="0"/>
              <a:t>Home </a:t>
            </a:r>
            <a:r>
              <a:rPr lang="de-DE" sz="2800" dirty="0" err="1"/>
              <a:t>country</a:t>
            </a:r>
            <a:r>
              <a:rPr lang="de-DE" sz="2800" dirty="0"/>
              <a:t> </a:t>
            </a:r>
            <a:r>
              <a:rPr lang="de-DE" sz="2800" dirty="0" err="1"/>
              <a:t>principle</a:t>
            </a:r>
            <a:endParaRPr lang="de-DE" sz="2800" dirty="0"/>
          </a:p>
          <a:p>
            <a:pPr marL="914400" lvl="2" indent="0">
              <a:buNone/>
            </a:pPr>
            <a:endParaRPr lang="de-DE" sz="2800" dirty="0"/>
          </a:p>
          <a:p>
            <a:pPr marL="457200" lvl="1" indent="0">
              <a:buNone/>
            </a:pPr>
            <a:endParaRPr lang="de-DE" sz="2800" dirty="0"/>
          </a:p>
          <a:p>
            <a:pPr lvl="1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413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Green Cards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EC9B9C2-E53C-4E75-9176-60B962D9B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772224">
            <a:off x="156721" y="2034100"/>
            <a:ext cx="3145852" cy="29716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F4F8D8-A347-4A0F-8488-5FE184DAD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8817">
            <a:off x="7291241" y="2358043"/>
            <a:ext cx="3947046" cy="214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5F8259-36C4-45AA-816D-6147F313D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215" y="4348857"/>
            <a:ext cx="2743200" cy="17811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FF0EC2-8470-4CB5-AEB6-F7528F90E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93123">
            <a:off x="9949233" y="3519926"/>
            <a:ext cx="650706" cy="6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Obstacles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80670-DF1B-445C-9D97-ADD67130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National </a:t>
            </a:r>
            <a:r>
              <a:rPr lang="de-DE" sz="3200" dirty="0" err="1"/>
              <a:t>legislations</a:t>
            </a:r>
            <a:endParaRPr lang="de-DE" sz="3200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n-US" sz="2800" dirty="0"/>
              <a:t>Paper is mentioned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Wording (“to hand over”)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Official bodies are not sufficiently technically equipped</a:t>
            </a:r>
          </a:p>
          <a:p>
            <a:pPr lvl="1"/>
            <a:endParaRPr lang="en-US" sz="2800" dirty="0"/>
          </a:p>
          <a:p>
            <a:pPr marL="914400" lvl="2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Start 01.01.2025</a:t>
            </a:r>
          </a:p>
          <a:p>
            <a:pPr lvl="1"/>
            <a:endParaRPr lang="en-US" sz="2800" dirty="0"/>
          </a:p>
          <a:p>
            <a:pPr lvl="2"/>
            <a:endParaRPr lang="en-US" sz="2400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24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85430-23AD-4C46-B63F-6ABE1AB9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National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bases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A00E40F-96E7-4DE5-84DD-9744C3D35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8137" y="1858600"/>
            <a:ext cx="4213042" cy="2234005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7AEEEF3-01CA-445C-8E5A-2534E3B1BD31}"/>
              </a:ext>
            </a:extLst>
          </p:cNvPr>
          <p:cNvGrpSpPr/>
          <p:nvPr/>
        </p:nvGrpSpPr>
        <p:grpSpPr>
          <a:xfrm>
            <a:off x="7934510" y="1869361"/>
            <a:ext cx="2215744" cy="4470764"/>
            <a:chOff x="7934510" y="1869361"/>
            <a:chExt cx="2215744" cy="447076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5EF7FEA-06BC-4999-815E-1AA5EDCFD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4510" y="1869361"/>
              <a:ext cx="2070623" cy="187889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E1D2BC1-E7BA-4A37-9988-25CC55586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510" y="4566035"/>
              <a:ext cx="908383" cy="177409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086E56E-86BE-4FA8-8C59-E2CF91179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0643" y="4608711"/>
              <a:ext cx="859611" cy="1731414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7DA61C3E-7A2C-43EF-826F-3033E310B482}"/>
              </a:ext>
            </a:extLst>
          </p:cNvPr>
          <p:cNvSpPr txBox="1"/>
          <p:nvPr/>
        </p:nvSpPr>
        <p:spPr>
          <a:xfrm>
            <a:off x="6799769" y="2029807"/>
            <a:ext cx="4438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0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6271979-46D0-4BF5-814B-7F7B570CE5FC}"/>
              </a:ext>
            </a:extLst>
          </p:cNvPr>
          <p:cNvGrpSpPr/>
          <p:nvPr/>
        </p:nvGrpSpPr>
        <p:grpSpPr>
          <a:xfrm>
            <a:off x="1050076" y="1691807"/>
            <a:ext cx="4715494" cy="2234005"/>
            <a:chOff x="256638" y="3810312"/>
            <a:chExt cx="4715494" cy="2234005"/>
          </a:xfrm>
        </p:grpSpPr>
        <p:pic>
          <p:nvPicPr>
            <p:cNvPr id="10" name="Grafik 9" descr="Schneeflocke">
              <a:extLst>
                <a:ext uri="{FF2B5EF4-FFF2-40B4-BE49-F238E27FC236}">
                  <a16:creationId xmlns:a16="http://schemas.microsoft.com/office/drawing/2014/main" id="{9E5C556A-4C1C-4924-939C-5978DF8F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638" y="4897030"/>
              <a:ext cx="914400" cy="914400"/>
            </a:xfrm>
            <a:prstGeom prst="rect">
              <a:avLst/>
            </a:prstGeom>
          </p:spPr>
        </p:pic>
        <p:pic>
          <p:nvPicPr>
            <p:cNvPr id="11" name="Grafik 10" descr="Schneeflocke">
              <a:extLst>
                <a:ext uri="{FF2B5EF4-FFF2-40B4-BE49-F238E27FC236}">
                  <a16:creationId xmlns:a16="http://schemas.microsoft.com/office/drawing/2014/main" id="{F64DBBC5-09FC-4838-8298-ED9302F5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6711" y="4092605"/>
              <a:ext cx="914400" cy="914400"/>
            </a:xfrm>
            <a:prstGeom prst="rect">
              <a:avLst/>
            </a:prstGeom>
          </p:spPr>
        </p:pic>
        <p:pic>
          <p:nvPicPr>
            <p:cNvPr id="12" name="Grafik 11" descr="Schneeflocke">
              <a:extLst>
                <a:ext uri="{FF2B5EF4-FFF2-40B4-BE49-F238E27FC236}">
                  <a16:creationId xmlns:a16="http://schemas.microsoft.com/office/drawing/2014/main" id="{CB2CEEDE-FAEF-48FF-B31B-017D0079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7693" y="5129917"/>
              <a:ext cx="914400" cy="914400"/>
            </a:xfrm>
            <a:prstGeom prst="rect">
              <a:avLst/>
            </a:prstGeom>
          </p:spPr>
        </p:pic>
        <p:pic>
          <p:nvPicPr>
            <p:cNvPr id="13" name="Grafik 12" descr="Schneeflocke">
              <a:extLst>
                <a:ext uri="{FF2B5EF4-FFF2-40B4-BE49-F238E27FC236}">
                  <a16:creationId xmlns:a16="http://schemas.microsoft.com/office/drawing/2014/main" id="{04788EA1-F0FB-4C8F-A7C4-9DEDA7DDF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57732" y="3981520"/>
              <a:ext cx="914400" cy="914400"/>
            </a:xfrm>
            <a:prstGeom prst="rect">
              <a:avLst/>
            </a:prstGeom>
          </p:spPr>
        </p:pic>
        <p:pic>
          <p:nvPicPr>
            <p:cNvPr id="15" name="Grafik 14" descr="Schneeflocke">
              <a:extLst>
                <a:ext uri="{FF2B5EF4-FFF2-40B4-BE49-F238E27FC236}">
                  <a16:creationId xmlns:a16="http://schemas.microsoft.com/office/drawing/2014/main" id="{B9318A27-3865-4A9C-8549-6C4F6E73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30170" y="4783618"/>
              <a:ext cx="914400" cy="914400"/>
            </a:xfrm>
            <a:prstGeom prst="rect">
              <a:avLst/>
            </a:prstGeom>
          </p:spPr>
        </p:pic>
        <p:pic>
          <p:nvPicPr>
            <p:cNvPr id="16" name="Grafik 15" descr="Schneeflocke">
              <a:extLst>
                <a:ext uri="{FF2B5EF4-FFF2-40B4-BE49-F238E27FC236}">
                  <a16:creationId xmlns:a16="http://schemas.microsoft.com/office/drawing/2014/main" id="{982E9FB7-0584-4975-AF61-E6CE5D21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24742" y="3810312"/>
              <a:ext cx="914400" cy="914400"/>
            </a:xfrm>
            <a:prstGeom prst="rect">
              <a:avLst/>
            </a:prstGeom>
          </p:spPr>
        </p:pic>
        <p:pic>
          <p:nvPicPr>
            <p:cNvPr id="17" name="Grafik 16" descr="Schneeflocke">
              <a:extLst>
                <a:ext uri="{FF2B5EF4-FFF2-40B4-BE49-F238E27FC236}">
                  <a16:creationId xmlns:a16="http://schemas.microsoft.com/office/drawing/2014/main" id="{31AB80AB-5771-43C3-9E51-550EA61B6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65879" y="4151511"/>
              <a:ext cx="914400" cy="914400"/>
            </a:xfrm>
            <a:prstGeom prst="rect">
              <a:avLst/>
            </a:prstGeom>
          </p:spPr>
        </p:pic>
        <p:pic>
          <p:nvPicPr>
            <p:cNvPr id="18" name="Grafik 17" descr="Schneeflocke">
              <a:extLst>
                <a:ext uri="{FF2B5EF4-FFF2-40B4-BE49-F238E27FC236}">
                  <a16:creationId xmlns:a16="http://schemas.microsoft.com/office/drawing/2014/main" id="{2B585087-2358-4722-B774-05DD5D69F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46954" y="488396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5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Internal </a:t>
            </a:r>
            <a:r>
              <a:rPr lang="de-DE" dirty="0" err="1"/>
              <a:t>consequences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80670-DF1B-445C-9D97-ADD67130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e-DE" sz="2800" dirty="0"/>
          </a:p>
          <a:p>
            <a:pPr marL="457200" lvl="1" indent="0">
              <a:buNone/>
            </a:pPr>
            <a:r>
              <a:rPr lang="de-DE" dirty="0"/>
              <a:t>								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52564E-78F5-4CF3-93BB-45CAF3A5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6066">
            <a:off x="2573501" y="1922298"/>
            <a:ext cx="5711535" cy="21752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BBC7D9B-50EF-4DD8-9546-46AFFE41B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3070">
            <a:off x="6486678" y="3651387"/>
            <a:ext cx="3678924" cy="25776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BB1F3CF-B31B-4395-8284-2BDDB3CD9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45" y="1764434"/>
            <a:ext cx="1618942" cy="31307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AEE261-AEC5-48C8-B49D-E75237BF3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0405">
            <a:off x="2243477" y="4481110"/>
            <a:ext cx="2579549" cy="13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54E6-FBFC-4AC3-A5B2-33EB119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4012FCC-9537-4875-A935-A961B1B05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1012" y="4195334"/>
            <a:ext cx="5281783" cy="22964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3A6BCA-E94B-407C-9356-47E2DCED9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282" y="3491813"/>
            <a:ext cx="3006687" cy="20825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2A4274E-39BE-4D6B-B66D-F65F349CB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90" y="1696281"/>
            <a:ext cx="2035778" cy="17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1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B">
      <a:dk1>
        <a:srgbClr val="002E57"/>
      </a:dk1>
      <a:lt1>
        <a:sysClr val="window" lastClr="FFFFFF"/>
      </a:lt1>
      <a:dk2>
        <a:srgbClr val="002E57"/>
      </a:dk2>
      <a:lt2>
        <a:srgbClr val="E7E4E4"/>
      </a:lt2>
      <a:accent1>
        <a:srgbClr val="002E57"/>
      </a:accent1>
      <a:accent2>
        <a:srgbClr val="ACC220"/>
      </a:accent2>
      <a:accent3>
        <a:srgbClr val="DF9C07"/>
      </a:accent3>
      <a:accent4>
        <a:srgbClr val="06ACBF"/>
      </a:accent4>
      <a:accent5>
        <a:srgbClr val="7F7F7F"/>
      </a:accent5>
      <a:accent6>
        <a:srgbClr val="A70052"/>
      </a:accent6>
      <a:hlink>
        <a:srgbClr val="0563C1"/>
      </a:hlink>
      <a:folHlink>
        <a:srgbClr val="954F72"/>
      </a:folHlink>
    </a:clrScheme>
    <a:fontScheme name="COB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FBD8C77273845A0C542F313968B0A" ma:contentTypeVersion="2" ma:contentTypeDescription="Create a new document." ma:contentTypeScope="" ma:versionID="d5c5478607c65d6ab45b6dedd08b56ea">
  <xsd:schema xmlns:xsd="http://www.w3.org/2001/XMLSchema" xmlns:xs="http://www.w3.org/2001/XMLSchema" xmlns:p="http://schemas.microsoft.com/office/2006/metadata/properties" xmlns:ns2="b6c35f51-2b7e-4a36-b023-8c9e3beea134" targetNamespace="http://schemas.microsoft.com/office/2006/metadata/properties" ma:root="true" ma:fieldsID="ea022ef9381f2947a3c22482bdce13c7" ns2:_="">
    <xsd:import namespace="b6c35f51-2b7e-4a36-b023-8c9e3beea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35f51-2b7e-4a36-b023-8c9e3beea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6D184E-5AF8-4846-BA7A-C67A50146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35f51-2b7e-4a36-b023-8c9e3beea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FB7229-12D2-4158-B447-11243C905651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b6c35f51-2b7e-4a36-b023-8c9e3beea134"/>
  </ds:schemaRefs>
</ds:datastoreItem>
</file>

<file path=customXml/itemProps3.xml><?xml version="1.0" encoding="utf-8"?>
<ds:datastoreItem xmlns:ds="http://schemas.openxmlformats.org/officeDocument/2006/customXml" ds:itemID="{AC1899E4-1805-4728-8A3B-B7B18E0D10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289</Words>
  <Application>Microsoft Office PowerPoint</Application>
  <PresentationFormat>Breedbeeld</PresentationFormat>
  <Paragraphs>90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Arial Black</vt:lpstr>
      <vt:lpstr>Times New Roman</vt:lpstr>
      <vt:lpstr>Thème Office</vt:lpstr>
      <vt:lpstr>PowerPoint-presentatie</vt:lpstr>
      <vt:lpstr>The past</vt:lpstr>
      <vt:lpstr>The presence</vt:lpstr>
      <vt:lpstr>The future</vt:lpstr>
      <vt:lpstr>Green Cards go future</vt:lpstr>
      <vt:lpstr>Obstacles</vt:lpstr>
      <vt:lpstr>Integration of National data bases</vt:lpstr>
      <vt:lpstr>Internal consequences</vt:lpstr>
      <vt:lpstr>Vision</vt:lpstr>
      <vt:lpstr>Support for the victims</vt:lpstr>
      <vt:lpstr>PowerPoint-presentatie</vt:lpstr>
      <vt:lpstr>PowerPoint-presentatie</vt:lpstr>
      <vt:lpstr>Competent body Search tool</vt:lpstr>
      <vt:lpstr>Contact Manager (Insurers &amp; Partners)</vt:lpstr>
      <vt:lpstr>Nomination of Correspondents</vt:lpstr>
      <vt:lpstr>Guarantee Calls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XXth General Assembly  of the Green Card Bureaux</dc:title>
  <dc:creator>julie majcherczyk</dc:creator>
  <cp:lastModifiedBy>Johan Visser</cp:lastModifiedBy>
  <cp:revision>415</cp:revision>
  <dcterms:created xsi:type="dcterms:W3CDTF">2022-05-24T13:42:46Z</dcterms:created>
  <dcterms:modified xsi:type="dcterms:W3CDTF">2024-04-12T08:17:34Z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0x010100A6BFBD8C77273845A0C542F313968B0A</vt:lpwstr>
  </property>
</Properties>
</file>