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467" r:id="rId3"/>
    <p:sldId id="280" r:id="rId4"/>
    <p:sldId id="276" r:id="rId5"/>
    <p:sldId id="281" r:id="rId6"/>
    <p:sldId id="282" r:id="rId7"/>
    <p:sldId id="283" r:id="rId8"/>
    <p:sldId id="278" r:id="rId9"/>
    <p:sldId id="279" r:id="rId10"/>
    <p:sldId id="2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66EA78-08A5-4AEF-9B4C-9FEDC07E1881}">
          <p14:sldIdLst>
            <p14:sldId id="257"/>
            <p14:sldId id="467"/>
            <p14:sldId id="280"/>
            <p14:sldId id="276"/>
            <p14:sldId id="281"/>
            <p14:sldId id="282"/>
            <p14:sldId id="283"/>
            <p14:sldId id="278"/>
            <p14:sldId id="279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81395" autoAdjust="0"/>
  </p:normalViewPr>
  <p:slideViewPr>
    <p:cSldViewPr snapToGrid="0">
      <p:cViewPr varScale="1">
        <p:scale>
          <a:sx n="51" d="100"/>
          <a:sy n="51" d="100"/>
        </p:scale>
        <p:origin x="110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5316-430C-4C39-93DC-60E4899FFDD1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1BE2A-6134-497D-8366-9DA4A983E8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9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8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Tx/>
              <a:buChar char="-"/>
            </a:pPr>
            <a:endParaRPr lang="en-GB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21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DCD4E-7D55-DC4E-A386-69130CC053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3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3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1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0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6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6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CD4E-7D55-DC4E-A386-69130CC05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9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PRINCE: Insuring Future Mobility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2836-03AC-4C92-AE65-CAB12C0AEA9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1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2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92110-7759-4818-B8AB-E43CF4F0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de-DE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Topline goes here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F63EA58-623B-4C98-B0B3-106149A95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84ABCF1-F66C-42C3-892B-72AE24E22D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6C449F3-BD9D-48DC-BFF1-0F66671DA7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64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PRINCE: Insuring Future Mobility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2836-03AC-4C92-AE65-CAB12C0AEA9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57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PRINCE: Insuring Future Mobility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2836-03AC-4C92-AE65-CAB12C0AEA9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99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6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0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0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PRINCE: Insuring Future Mobility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2836-03AC-4C92-AE65-CAB12C0AEA9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6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0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20-06-2023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PRINCE: Insuring Future Mobility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42836-03AC-4C92-AE65-CAB12C0AEA9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0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20-06-2023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PRINCE: Insuring Future Mobility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1612B-D6CE-4044-BC03-CDB2978ABB7F}"/>
              </a:ext>
            </a:extLst>
          </p:cNvPr>
          <p:cNvSpPr/>
          <p:nvPr userDrawn="1"/>
        </p:nvSpPr>
        <p:spPr>
          <a:xfrm>
            <a:off x="-15437" y="6090252"/>
            <a:ext cx="12207433" cy="766711"/>
          </a:xfrm>
          <a:prstGeom prst="rect">
            <a:avLst/>
          </a:prstGeom>
          <a:solidFill>
            <a:srgbClr val="022E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5C81A9-D7E7-4F41-B816-3E2B62545E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5" y="6090251"/>
            <a:ext cx="2038919" cy="766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AD6FC8-ADE8-4F98-8F6A-9E66D7BAC9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9366"/>
            <a:ext cx="1129819" cy="1128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C8B381-498E-440C-ACF2-AB1BF99DAE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42" y="6245525"/>
            <a:ext cx="1428188" cy="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zakiyya.adam@ouce.ox.ac.uk" TargetMode="External"/><Relationship Id="rId4" Type="http://schemas.openxmlformats.org/officeDocument/2006/relationships/hyperlink" Target="mailto:johannes.kester@ouce.ox.ac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image" Target="../media/image22.jpg"/><Relationship Id="rId3" Type="http://schemas.openxmlformats.org/officeDocument/2006/relationships/image" Target="../media/image7.jpg"/><Relationship Id="rId7" Type="http://schemas.openxmlformats.org/officeDocument/2006/relationships/image" Target="../media/image11.bin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B546-F3D7-62CD-6AE8-6D9D67788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999" y="2268727"/>
            <a:ext cx="9144000" cy="1157198"/>
          </a:xfrm>
        </p:spPr>
        <p:txBody>
          <a:bodyPr>
            <a:normAutofit/>
          </a:bodyPr>
          <a:lstStyle/>
          <a:p>
            <a:pPr algn="l"/>
            <a:r>
              <a:rPr lang="en-US" sz="6600" b="1" dirty="0"/>
              <a:t>PRINCE</a:t>
            </a:r>
            <a:endParaRPr lang="en-GB" sz="6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3AFCE-9DA0-60CB-B751-08E246D54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999" y="3425925"/>
            <a:ext cx="9762186" cy="59468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000" b="1" dirty="0"/>
              <a:t>INSURING FUTURE MOBILITY</a:t>
            </a:r>
            <a:endParaRPr lang="en-GB" sz="4000" b="1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3EE4F25-A89D-60B7-0552-CB644FD6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  <p:pic>
        <p:nvPicPr>
          <p:cNvPr id="6" name="Picture 5" descr="A person in a pink shirt&#10;&#10;Description automatically generated">
            <a:extLst>
              <a:ext uri="{FF2B5EF4-FFF2-40B4-BE49-F238E27FC236}">
                <a16:creationId xmlns:a16="http://schemas.microsoft.com/office/drawing/2014/main" id="{46F7422F-98B0-5DA1-EB56-78A410AD5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32" y="516842"/>
            <a:ext cx="1157198" cy="115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ECEDB-3215-C085-0BD4-AE9E2BC120F7}"/>
              </a:ext>
            </a:extLst>
          </p:cNvPr>
          <p:cNvSpPr txBox="1"/>
          <p:nvPr/>
        </p:nvSpPr>
        <p:spPr>
          <a:xfrm>
            <a:off x="9294547" y="147831"/>
            <a:ext cx="1301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Dr. Zakiyya Adam</a:t>
            </a:r>
            <a:endParaRPr lang="en-GB" sz="1200" dirty="0"/>
          </a:p>
        </p:txBody>
      </p:sp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2FBE5F5-7520-1973-B6A9-EABA8DCD7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86" y="516842"/>
            <a:ext cx="1157198" cy="115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D270C0-DB54-591B-E2D1-50BBFBEC1E8B}"/>
              </a:ext>
            </a:extLst>
          </p:cNvPr>
          <p:cNvSpPr txBox="1"/>
          <p:nvPr/>
        </p:nvSpPr>
        <p:spPr>
          <a:xfrm>
            <a:off x="10595915" y="147831"/>
            <a:ext cx="1402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Dr. Johannes Kester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271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5C07FC5-B916-0A2C-2415-5ADDC62083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5828" b="58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3AA9-4595-7D86-27AD-AA2224EDE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1284" y="4344212"/>
            <a:ext cx="7485413" cy="1016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Closing remarks </a:t>
            </a:r>
            <a:endParaRPr lang="en-US" sz="4400" dirty="0">
              <a:hlinkClick r:id="rId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7A9871-F046-E1EA-3FBB-F80210A86D3A}"/>
              </a:ext>
            </a:extLst>
          </p:cNvPr>
          <p:cNvSpPr txBox="1">
            <a:spLocks/>
          </p:cNvSpPr>
          <p:nvPr/>
        </p:nvSpPr>
        <p:spPr>
          <a:xfrm>
            <a:off x="8517530" y="5338719"/>
            <a:ext cx="3534770" cy="655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latin typeface="+mn-lt"/>
                <a:ea typeface="+mn-ea"/>
                <a:cs typeface="+mn-cs"/>
              </a:rPr>
              <a:t>ESRC New Investigator grant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  <a:hlinkClick r:id="rId4"/>
              </a:rPr>
              <a:t>johannes.kester@ouce.ox.ac.uk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  <a:hlinkClick r:id="rId5"/>
              </a:rPr>
              <a:t>zakiyya.adam@ouce.ox.ac.uk</a:t>
            </a:r>
            <a:r>
              <a:rPr lang="en-US" sz="2000" dirty="0">
                <a:latin typeface="+mn-lt"/>
                <a:ea typeface="+mn-ea"/>
                <a:cs typeface="+mn-cs"/>
              </a:rPr>
              <a:t>  </a:t>
            </a:r>
            <a:endParaRPr lang="en-US" sz="36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B4E0B58-92B1-4BEA-5A53-9E5EF0F4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129775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van on the road&#10;&#10;Description automatically generated">
            <a:extLst>
              <a:ext uri="{FF2B5EF4-FFF2-40B4-BE49-F238E27FC236}">
                <a16:creationId xmlns:a16="http://schemas.microsoft.com/office/drawing/2014/main" id="{D7F05F4B-82A5-D743-138E-C66E0ACC6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33" y="1549357"/>
            <a:ext cx="1970822" cy="10654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2E27AC5-041B-4F8F-B480-6C9269A50ACD}"/>
              </a:ext>
            </a:extLst>
          </p:cNvPr>
          <p:cNvGrpSpPr/>
          <p:nvPr/>
        </p:nvGrpSpPr>
        <p:grpSpPr>
          <a:xfrm>
            <a:off x="1888307" y="1359098"/>
            <a:ext cx="3692613" cy="4477211"/>
            <a:chOff x="110509" y="421341"/>
            <a:chExt cx="4422367" cy="54888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6AD33D-02A1-4F1C-8A37-584D5827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426" y="4842343"/>
              <a:ext cx="1597696" cy="8970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018950-3F14-4BAA-BA3D-49DB66D2B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078" y="4700803"/>
              <a:ext cx="2412521" cy="12093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5FC263-D31B-4003-9BD4-3D5C1CF2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1082" y="3175992"/>
              <a:ext cx="1991794" cy="13321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1D84EA-7D4F-4588-813B-53319F205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6080" y="421341"/>
              <a:ext cx="2083771" cy="11746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05152D1-7373-4820-AEBF-3DABB3C4F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96" y="2080149"/>
              <a:ext cx="2067820" cy="7316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BCEF8A-FA31-4D8B-9F77-37F44F3D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8420" y="1850051"/>
              <a:ext cx="1857119" cy="1042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CF1D30-2AAE-44C0-922A-669B990A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509" y="3080493"/>
              <a:ext cx="2691833" cy="1523159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EE3E81-ADE4-427D-A917-C113A46A17A8}"/>
              </a:ext>
            </a:extLst>
          </p:cNvPr>
          <p:cNvCxnSpPr>
            <a:cxnSpLocks/>
          </p:cNvCxnSpPr>
          <p:nvPr/>
        </p:nvCxnSpPr>
        <p:spPr>
          <a:xfrm>
            <a:off x="5893725" y="1170426"/>
            <a:ext cx="61148" cy="470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293CD5-E429-422B-9DDF-AD5AF5325AC7}"/>
              </a:ext>
            </a:extLst>
          </p:cNvPr>
          <p:cNvGrpSpPr/>
          <p:nvPr/>
        </p:nvGrpSpPr>
        <p:grpSpPr>
          <a:xfrm>
            <a:off x="6252807" y="1191972"/>
            <a:ext cx="3801185" cy="4700242"/>
            <a:chOff x="4696915" y="295275"/>
            <a:chExt cx="4358995" cy="57237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FDEC37-2AA9-4C6D-A400-09350849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11864" y="2980608"/>
              <a:ext cx="2544046" cy="139376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192D391-C6EE-4E25-A713-0CBC83960417}"/>
                </a:ext>
              </a:extLst>
            </p:cNvPr>
            <p:cNvGrpSpPr/>
            <p:nvPr/>
          </p:nvGrpSpPr>
          <p:grpSpPr>
            <a:xfrm>
              <a:off x="4696915" y="295275"/>
              <a:ext cx="4353654" cy="5723704"/>
              <a:chOff x="4696915" y="145755"/>
              <a:chExt cx="4353654" cy="587322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1005ECB-DC8F-4A7E-8874-2277E6B36526}"/>
                  </a:ext>
                </a:extLst>
              </p:cNvPr>
              <p:cNvGrpSpPr/>
              <p:nvPr/>
            </p:nvGrpSpPr>
            <p:grpSpPr>
              <a:xfrm>
                <a:off x="4696915" y="145755"/>
                <a:ext cx="4353654" cy="5873224"/>
                <a:chOff x="4696915" y="145755"/>
                <a:chExt cx="4353654" cy="5873224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E921400-6C17-40E7-9A3F-A2646D3EE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19758" y="145755"/>
                  <a:ext cx="1570760" cy="939425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C7B3912-4E4E-4D70-8756-2D81F1CA94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09599" y="315234"/>
                  <a:ext cx="1640970" cy="922384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98C5A01D-F8BC-4C38-B1C9-1BC006BD8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96915" y="3854225"/>
                  <a:ext cx="2179858" cy="139376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5C5EE0A-5EE8-4F65-B429-521E4333F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11864" y="4591982"/>
                  <a:ext cx="2538705" cy="1426997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6AD474F-D4B5-4D5E-8ED2-373C5F113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09837" y="1967633"/>
                <a:ext cx="1895925" cy="1384096"/>
              </a:xfrm>
              <a:prstGeom prst="rect">
                <a:avLst/>
              </a:prstGeom>
            </p:spPr>
          </p:pic>
        </p:grpSp>
      </p:grpSp>
      <p:pic>
        <p:nvPicPr>
          <p:cNvPr id="28" name="Picture 27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597E1D5E-3553-2C97-CF3C-6CD422825F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43" y="2144830"/>
            <a:ext cx="1822748" cy="1157445"/>
          </a:xfrm>
          <a:prstGeom prst="rect">
            <a:avLst/>
          </a:prstGeom>
        </p:spPr>
      </p:pic>
      <p:pic>
        <p:nvPicPr>
          <p:cNvPr id="31" name="Picture 30" descr="A person kneeling next to a sign">
            <a:extLst>
              <a:ext uri="{FF2B5EF4-FFF2-40B4-BE49-F238E27FC236}">
                <a16:creationId xmlns:a16="http://schemas.microsoft.com/office/drawing/2014/main" id="{332BF808-5E04-188D-8E05-B3D027BA53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39" y="1354102"/>
            <a:ext cx="1430979" cy="1153237"/>
          </a:xfrm>
          <a:prstGeom prst="rect">
            <a:avLst/>
          </a:prstGeom>
        </p:spPr>
      </p:pic>
      <p:sp>
        <p:nvSpPr>
          <p:cNvPr id="32" name="Title 12">
            <a:extLst>
              <a:ext uri="{FF2B5EF4-FFF2-40B4-BE49-F238E27FC236}">
                <a16:creationId xmlns:a16="http://schemas.microsoft.com/office/drawing/2014/main" id="{57DFE615-D3F3-F780-9953-1EFBA5A1578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053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Socio-technical transitions </a:t>
            </a:r>
            <a:endParaRPr lang="en-GB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1EC95EB3-70E8-1E5D-09E6-5AEC50F3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1261972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0F0CA-A9DB-8425-E2C6-2C4A793C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differently: 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9E150B-BA03-B58C-DC62-29390D66F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69" y="2008477"/>
            <a:ext cx="4867141" cy="3016831"/>
          </a:xfrm>
        </p:spPr>
        <p:txBody>
          <a:bodyPr/>
          <a:lstStyle/>
          <a:p>
            <a:pPr marL="0" indent="0" algn="r">
              <a:spcBef>
                <a:spcPts val="600"/>
              </a:spcBef>
              <a:buNone/>
            </a:pPr>
            <a:r>
              <a:rPr lang="en-US" dirty="0"/>
              <a:t>Underwriting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US" dirty="0"/>
              <a:t>Connectivity</a:t>
            </a:r>
          </a:p>
          <a:p>
            <a:pPr marL="0" indent="0" algn="r" rtl="0" eaLnBrk="1" fontAlgn="t" latinLnBrk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In-vehicle data</a:t>
            </a:r>
            <a:endParaRPr lang="en-GB" dirty="0"/>
          </a:p>
          <a:p>
            <a:pPr marL="0" indent="0" algn="r" rtl="0" eaLnBrk="1" fontAlgn="t" latinLnBrk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Claims efficiency</a:t>
            </a:r>
            <a:endParaRPr lang="en-GB" dirty="0"/>
          </a:p>
          <a:p>
            <a:pPr marL="0" indent="0" algn="r" rtl="0" eaLnBrk="1" fontAlgn="t" latinLnBrk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Risk assessment</a:t>
            </a:r>
            <a:endParaRPr lang="en-GB" dirty="0"/>
          </a:p>
          <a:p>
            <a:pPr marL="0" indent="0" algn="r" rtl="0" eaLnBrk="1" fontAlgn="t" latinLnBrk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Compliance</a:t>
            </a:r>
            <a:endParaRPr lang="en-GB" dirty="0"/>
          </a:p>
          <a:p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DFC623-7474-C045-0F4B-32A4F6672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627" y="2008477"/>
            <a:ext cx="4867142" cy="3016831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Irony</a:t>
            </a:r>
          </a:p>
          <a:p>
            <a:pPr marL="0" indent="0" fontAlgn="t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Relationships</a:t>
            </a:r>
            <a:endParaRPr lang="en-GB" dirty="0"/>
          </a:p>
          <a:p>
            <a:pPr marL="0" indent="0" fontAlgn="t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Language</a:t>
            </a:r>
            <a:endParaRPr lang="en-GB" dirty="0"/>
          </a:p>
          <a:p>
            <a:pPr marL="0" indent="0" fontAlgn="t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Emotions</a:t>
            </a:r>
            <a:endParaRPr lang="en-GB" dirty="0"/>
          </a:p>
          <a:p>
            <a:pPr marL="0" indent="0" fontAlgn="t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Perspectives</a:t>
            </a:r>
            <a:endParaRPr lang="en-GB" dirty="0"/>
          </a:p>
          <a:p>
            <a:pPr marL="0" indent="0" fontAlgn="t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Governance</a:t>
            </a:r>
            <a:endParaRPr lang="en-GB" dirty="0"/>
          </a:p>
          <a:p>
            <a:endParaRPr lang="en-GB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142096-8DB8-963F-2511-4B572D8D1080}"/>
              </a:ext>
            </a:extLst>
          </p:cNvPr>
          <p:cNvSpPr txBox="1">
            <a:spLocks/>
          </p:cNvSpPr>
          <p:nvPr/>
        </p:nvSpPr>
        <p:spPr>
          <a:xfrm>
            <a:off x="4038600" y="6289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PRINCE: Insuring Future Mobility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F74EAC-624D-C279-37E4-7B25F432238E}"/>
              </a:ext>
            </a:extLst>
          </p:cNvPr>
          <p:cNvCxnSpPr>
            <a:cxnSpLocks/>
          </p:cNvCxnSpPr>
          <p:nvPr/>
        </p:nvCxnSpPr>
        <p:spPr>
          <a:xfrm>
            <a:off x="5954873" y="2008477"/>
            <a:ext cx="0" cy="2715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6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erson sitting on a truck full of tires&#10;&#10;Description automatically generated">
            <a:extLst>
              <a:ext uri="{FF2B5EF4-FFF2-40B4-BE49-F238E27FC236}">
                <a16:creationId xmlns:a16="http://schemas.microsoft.com/office/drawing/2014/main" id="{8194613D-9211-7DB9-EC88-DE6D4738E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980559"/>
            <a:ext cx="6172200" cy="4349472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264B9F-653A-1626-603B-61BFE394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8443"/>
            <a:ext cx="3932237" cy="3811588"/>
          </a:xfrm>
        </p:spPr>
        <p:txBody>
          <a:bodyPr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Irony</a:t>
            </a: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Relationships</a:t>
            </a:r>
            <a:endParaRPr lang="en-GB" sz="2800" dirty="0"/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Language</a:t>
            </a:r>
            <a:endParaRPr lang="en-GB" sz="2800" dirty="0"/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Emotions</a:t>
            </a:r>
            <a:endParaRPr lang="en-GB" sz="2800" dirty="0"/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Perspectives</a:t>
            </a:r>
            <a:endParaRPr lang="en-GB" sz="2800" dirty="0"/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Governance</a:t>
            </a:r>
            <a:endParaRPr lang="en-GB" sz="2800" dirty="0"/>
          </a:p>
          <a:p>
            <a:endParaRPr lang="en-GB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E8ABAF6-22A1-F3B2-9C90-CB9A6FCD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283632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F74C7B57-E3A1-24DB-2AF7-B1C9A1EB4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0012" y="973389"/>
            <a:ext cx="6172200" cy="4114297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40C289E-C0DF-A208-549F-8C4E245D8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2800" b="1" dirty="0"/>
          </a:p>
          <a:p>
            <a:endParaRPr lang="en-GB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1D14485-71D5-C329-8C22-26B9C503CB0B}"/>
              </a:ext>
            </a:extLst>
          </p:cNvPr>
          <p:cNvSpPr txBox="1">
            <a:spLocks/>
          </p:cNvSpPr>
          <p:nvPr/>
        </p:nvSpPr>
        <p:spPr>
          <a:xfrm>
            <a:off x="839788" y="1518443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Irony</a:t>
            </a: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F61DE4A-396D-96A6-B2B9-025D54A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197449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erson making a sign with her hands&#10;&#10;Description automatically generated with low confidence">
            <a:extLst>
              <a:ext uri="{FF2B5EF4-FFF2-40B4-BE49-F238E27FC236}">
                <a16:creationId xmlns:a16="http://schemas.microsoft.com/office/drawing/2014/main" id="{9830E417-D8D8-9992-051D-F45BDAC385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785" r="7785"/>
          <a:stretch>
            <a:fillRect/>
          </a:stretch>
        </p:blipFill>
        <p:spPr>
          <a:xfrm>
            <a:off x="5180012" y="669925"/>
            <a:ext cx="6172200" cy="4873625"/>
          </a:xfr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A3B12A48-1682-3845-0496-DC3EAE9792A6}"/>
              </a:ext>
            </a:extLst>
          </p:cNvPr>
          <p:cNvSpPr txBox="1">
            <a:spLocks/>
          </p:cNvSpPr>
          <p:nvPr/>
        </p:nvSpPr>
        <p:spPr>
          <a:xfrm>
            <a:off x="839788" y="1518443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Irony</a:t>
            </a: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AC63C4-AD9E-E021-AC39-B4265C23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286879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person jumping in the air&#10;&#10;Description automatically generated">
            <a:extLst>
              <a:ext uri="{FF2B5EF4-FFF2-40B4-BE49-F238E27FC236}">
                <a16:creationId xmlns:a16="http://schemas.microsoft.com/office/drawing/2014/main" id="{7531007C-E90A-8C63-7A4A-CBBC69BA1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011237"/>
            <a:ext cx="6172200" cy="4114800"/>
          </a:xfrm>
          <a:prstGeom prst="rect">
            <a:avLst/>
          </a:prstGeom>
        </p:spPr>
      </p:pic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FDB1060-9462-314E-C5E6-3E96C9917DC7}"/>
              </a:ext>
            </a:extLst>
          </p:cNvPr>
          <p:cNvSpPr txBox="1">
            <a:spLocks/>
          </p:cNvSpPr>
          <p:nvPr/>
        </p:nvSpPr>
        <p:spPr>
          <a:xfrm>
            <a:off x="839788" y="1518443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Irony</a:t>
            </a: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A529947-5009-D3C0-51F3-80B65954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277832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7868A6-CA20-8B05-7F1E-9F500CC9E8EF}"/>
              </a:ext>
            </a:extLst>
          </p:cNvPr>
          <p:cNvSpPr txBox="1">
            <a:spLocks/>
          </p:cNvSpPr>
          <p:nvPr/>
        </p:nvSpPr>
        <p:spPr>
          <a:xfrm>
            <a:off x="839788" y="1518443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Irony</a:t>
            </a: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16" descr="A picture containing outdoor, vehicle, land vehicle, wheel&#10;&#10;Description automatically generated">
            <a:extLst>
              <a:ext uri="{FF2B5EF4-FFF2-40B4-BE49-F238E27FC236}">
                <a16:creationId xmlns:a16="http://schemas.microsoft.com/office/drawing/2014/main" id="{AFF11D14-1F6F-E4AC-567C-D99AB74E7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2508" y="978693"/>
            <a:ext cx="5801784" cy="435133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394E2A8-14B4-F909-334A-E6A4E022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290339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A85E2A4-BF63-6EEF-7FF9-4E803FF1CAE5}"/>
              </a:ext>
            </a:extLst>
          </p:cNvPr>
          <p:cNvSpPr txBox="1">
            <a:spLocks/>
          </p:cNvSpPr>
          <p:nvPr/>
        </p:nvSpPr>
        <p:spPr>
          <a:xfrm>
            <a:off x="839788" y="1518443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Irony</a:t>
            </a: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Content Placeholder 21" descr="A picture containing newspaper, text, handwear, hand&#10;&#10;Description automatically generated">
            <a:extLst>
              <a:ext uri="{FF2B5EF4-FFF2-40B4-BE49-F238E27FC236}">
                <a16:creationId xmlns:a16="http://schemas.microsoft.com/office/drawing/2014/main" id="{76AC138F-24E6-FF17-0FFE-B7BDC4DEA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0012" y="1322115"/>
            <a:ext cx="6172200" cy="3620044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D4A48EA-4CBB-C793-097E-631803FF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9675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PRINCE: Insuring Future Mobility</a:t>
            </a:r>
          </a:p>
        </p:txBody>
      </p:sp>
    </p:spTree>
    <p:extLst>
      <p:ext uri="{BB962C8B-B14F-4D97-AF65-F5344CB8AC3E}">
        <p14:creationId xmlns:p14="http://schemas.microsoft.com/office/powerpoint/2010/main" val="228424695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Breedbeeld</PresentationFormat>
  <Paragraphs>82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1_Custom Design</vt:lpstr>
      <vt:lpstr>PRINCE</vt:lpstr>
      <vt:lpstr>PowerPoint-presentatie</vt:lpstr>
      <vt:lpstr>Thinking differently: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PRINCE</dc:title>
  <dc:creator>JK</dc:creator>
  <cp:lastModifiedBy>Johan Visser</cp:lastModifiedBy>
  <cp:revision>3</cp:revision>
  <dcterms:created xsi:type="dcterms:W3CDTF">2024-04-12T13:38:09Z</dcterms:created>
  <dcterms:modified xsi:type="dcterms:W3CDTF">2024-04-15T08:21:48Z</dcterms:modified>
</cp:coreProperties>
</file>